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</p:sldMasterIdLst>
  <p:notesMasterIdLst>
    <p:notesMasterId r:id="rId12"/>
  </p:notesMasterIdLst>
  <p:sldIdLst>
    <p:sldId id="274" r:id="rId2"/>
    <p:sldId id="259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75" r:id="rId11"/>
  </p:sldIdLst>
  <p:sldSz cx="12192000" cy="6858000"/>
  <p:notesSz cx="6858000" cy="9144000"/>
  <p:embeddedFontLst>
    <p:embeddedFont>
      <p:font typeface="Calibri" panose="020F0502020204030204" pitchFamily="34" charset="0"/>
      <p:regular r:id="rId13"/>
      <p:bold r:id="rId14"/>
      <p:italic r:id="rId15"/>
      <p:boldItalic r:id="rId16"/>
    </p:embeddedFont>
    <p:embeddedFont>
      <p:font typeface="Calibri Light" panose="020F0302020204030204" pitchFamily="34" charset="0"/>
      <p:regular r:id="rId17"/>
      <p:italic r:id="rId18"/>
    </p:embeddedFont>
  </p:embeddedFontLst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74"/>
  </p:normalViewPr>
  <p:slideViewPr>
    <p:cSldViewPr snapToGrid="0" snapToObjects="1">
      <p:cViewPr varScale="1">
        <p:scale>
          <a:sx n="81" d="100"/>
          <a:sy n="81" d="100"/>
        </p:scale>
        <p:origin x="725" y="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B0F88E-A7DF-284F-A1F2-E1F7B06EC8E2}" type="datetimeFigureOut">
              <a:rPr lang="x-none" smtClean="0"/>
              <a:pPr/>
              <a:t>28.7.2021.</a:t>
            </a:fld>
            <a:endParaRPr lang="x-non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x-non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483E7D-6D4C-9243-8AB6-E0CBA248D5C0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0604986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483E7D-6D4C-9243-8AB6-E0CBA248D5C0}" type="slidenum">
              <a:rPr lang="x-none" smtClean="0"/>
              <a:pPr/>
              <a:t>1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4602212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D0586FC9-4836-3A4F-B879-7E176BB7C64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2763563"/>
            <a:ext cx="9144000" cy="1655763"/>
          </a:xfrm>
          <a:prstGeom prst="rect">
            <a:avLst/>
          </a:prstGeom>
        </p:spPr>
        <p:txBody>
          <a:bodyPr anchor="ctr" anchorCtr="0"/>
          <a:lstStyle>
            <a:lvl1pPr algn="ctr">
              <a:defRPr sz="6000"/>
            </a:lvl1pPr>
          </a:lstStyle>
          <a:p>
            <a:r>
              <a:rPr lang="x-none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12048174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884661-BC07-DB43-ACE4-C76FDBCAB4E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2175782"/>
            <a:ext cx="9144000" cy="1655763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x-none" dirty="0"/>
              <a:t>Click to add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3668636-3F03-9A4D-A07E-4D3D844D22A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134636"/>
            <a:ext cx="9144000" cy="1402448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add subtitle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28743805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0A3056-D0D8-D941-9E3E-3CB90F0E66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075156"/>
            <a:ext cx="10515600" cy="3304640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8091A9F2-C729-2341-B482-5734A67FB3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08703"/>
            <a:ext cx="10515600" cy="770868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Click to edit Master title style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20609324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63AF79-6B53-2145-9B06-E056E22FAB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846873"/>
            <a:ext cx="10515600" cy="196312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GB" dirty="0"/>
              <a:t>Click to edit Master title style</a:t>
            </a:r>
            <a:endParaRPr lang="x-non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9E1540-51D0-DB44-92D3-A2CAF9E1F3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126523"/>
            <a:ext cx="10515600" cy="196312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537151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7B4757-4FED-8842-88AF-6000FF781FE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3079994"/>
            <a:ext cx="5181600" cy="3309083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F102282-D378-CA4C-BB43-5C975532C8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3079994"/>
            <a:ext cx="5181600" cy="3309083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6C541DD-582F-C940-8C2C-51E8AB332E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08703"/>
            <a:ext cx="10515600" cy="770868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Click to edit Master title style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22409785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05ECD3-309C-044C-8D21-1C7E9BF935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2961853"/>
            <a:ext cx="5157787" cy="498353"/>
          </a:xfrm>
        </p:spPr>
        <p:txBody>
          <a:bodyPr anchor="t" anchorCtr="0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BF34990-074E-E145-8441-5A712F581C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3856282"/>
            <a:ext cx="5157787" cy="2637571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9363BF8-1ED2-A14D-9F8F-7BA0A366334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2961853"/>
            <a:ext cx="5183188" cy="498353"/>
          </a:xfrm>
        </p:spPr>
        <p:txBody>
          <a:bodyPr anchor="t" anchorCtr="0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0237EB3-F915-164A-A595-FA7259A5776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3856282"/>
            <a:ext cx="5183188" cy="2637571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D31C3F6-9B1E-5946-9E8C-C457DCD825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08703"/>
            <a:ext cx="10515600" cy="770868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Click to edit Master title style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42741496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908797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2D43BB-B237-8545-8520-729A3635CA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922585"/>
            <a:ext cx="3932237" cy="1711568"/>
          </a:xfrm>
          <a:prstGeom prst="rect">
            <a:avLst/>
          </a:prstGeo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en-GB" dirty="0"/>
              <a:t>Click to edit Master title style</a:t>
            </a:r>
            <a:endParaRPr lang="x-non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57A5FA-C068-5940-9745-669F9D6010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1922585"/>
            <a:ext cx="6172200" cy="417341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CEBDBD5-6927-BC40-9702-3BC77D20EE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4044461"/>
            <a:ext cx="3932237" cy="205153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423696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8846C75-9C21-254D-97A3-37AD9B0E5D9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1922585"/>
            <a:ext cx="6172200" cy="4265371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x-none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4B57431F-6D70-BA4F-83EA-34122694F7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922585"/>
            <a:ext cx="3932237" cy="1711568"/>
          </a:xfrm>
          <a:prstGeom prst="rect">
            <a:avLst/>
          </a:prstGeo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en-GB" dirty="0"/>
              <a:t>Click to edit Master title style</a:t>
            </a:r>
            <a:endParaRPr lang="x-none" dirty="0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B418BF6F-6CBC-D944-B26F-3A5203D214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4044461"/>
            <a:ext cx="3932237" cy="208449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026714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8FB405-1E6C-494B-AC7D-5D3A9CDCFE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3051710"/>
            <a:ext cx="10515600" cy="330464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8" name="Title Placeholder 7">
            <a:extLst>
              <a:ext uri="{FF2B5EF4-FFF2-40B4-BE49-F238E27FC236}">
                <a16:creationId xmlns:a16="http://schemas.microsoft.com/office/drawing/2014/main" id="{990277EE-41BA-9346-9DBF-15C1409D8A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61985"/>
            <a:ext cx="10515600" cy="82460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GB" dirty="0"/>
              <a:t>Click to edit Master title style</a:t>
            </a:r>
            <a:endParaRPr lang="x-none" dirty="0"/>
          </a:p>
        </p:txBody>
      </p:sp>
      <p:pic>
        <p:nvPicPr>
          <p:cNvPr id="5" name="Picture 4" descr="ppt-header-GEA-3.png"/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0" y="0"/>
            <a:ext cx="12192000" cy="1149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6963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5" r:id="rId7"/>
    <p:sldLayoutId id="2147483656" r:id="rId8"/>
    <p:sldLayoutId id="2147483657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93F8A726-84EF-457D-B819-BE3B17F0246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1000"/>
          </a:blip>
          <a:srcRect l="1412" t="11549" r="-1412" b="24736"/>
          <a:stretch/>
        </p:blipFill>
        <p:spPr>
          <a:xfrm>
            <a:off x="0" y="1135118"/>
            <a:ext cx="12367966" cy="583849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23DA7CB-9939-0242-AD2D-4B922B7D6E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678722"/>
            <a:ext cx="9144000" cy="1655763"/>
          </a:xfrm>
        </p:spPr>
        <p:txBody>
          <a:bodyPr>
            <a:normAutofit fontScale="90000"/>
          </a:bodyPr>
          <a:lstStyle/>
          <a:p>
            <a:r>
              <a:rPr lang="hr-HR" sz="7200" b="1" dirty="0"/>
              <a:t>Južna Europa: more, krš i sunce</a:t>
            </a:r>
            <a:endParaRPr lang="x-none" sz="7200" b="1" dirty="0"/>
          </a:p>
        </p:txBody>
      </p:sp>
    </p:spTree>
    <p:extLst>
      <p:ext uri="{BB962C8B-B14F-4D97-AF65-F5344CB8AC3E}">
        <p14:creationId xmlns:p14="http://schemas.microsoft.com/office/powerpoint/2010/main" val="3570525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slov 4">
            <a:extLst>
              <a:ext uri="{FF2B5EF4-FFF2-40B4-BE49-F238E27FC236}">
                <a16:creationId xmlns:a16="http://schemas.microsoft.com/office/drawing/2014/main" id="{ECFD973A-B4B8-4093-B919-01DD7A1A822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r-HR" dirty="0"/>
              <a:t>Izradio: Damir Vinković</a:t>
            </a:r>
            <a:r>
              <a:rPr lang="hr-HR"/>
              <a:t>, prof.</a:t>
            </a:r>
          </a:p>
        </p:txBody>
      </p:sp>
    </p:spTree>
    <p:extLst>
      <p:ext uri="{BB962C8B-B14F-4D97-AF65-F5344CB8AC3E}">
        <p14:creationId xmlns:p14="http://schemas.microsoft.com/office/powerpoint/2010/main" val="32970497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3DA7CB-9939-0242-AD2D-4B922B7D6E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3999" y="1677971"/>
            <a:ext cx="9458227" cy="946943"/>
          </a:xfrm>
        </p:spPr>
        <p:txBody>
          <a:bodyPr>
            <a:normAutofit/>
          </a:bodyPr>
          <a:lstStyle/>
          <a:p>
            <a:r>
              <a:rPr kumimoji="0" lang="hr-HR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Nakon današnjeg sata moći ćete…</a:t>
            </a:r>
            <a:endParaRPr lang="x-none" sz="5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1C42D4AA-635D-4085-9E75-B79353C569B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969443"/>
            <a:ext cx="9144000" cy="2567641"/>
          </a:xfrm>
        </p:spPr>
        <p:txBody>
          <a:bodyPr>
            <a:normAutofit/>
          </a:bodyPr>
          <a:lstStyle/>
          <a:p>
            <a:pPr marL="342900" indent="-342900">
              <a:lnSpc>
                <a:spcPct val="160000"/>
              </a:lnSpc>
              <a:buFontTx/>
              <a:buChar char="-"/>
            </a:pPr>
            <a:r>
              <a:rPr lang="hr-HR" dirty="0"/>
              <a:t>Opisati i usporediti geografske posebnosti europskih regija</a:t>
            </a:r>
          </a:p>
          <a:p>
            <a:pPr marL="342900" indent="-342900">
              <a:lnSpc>
                <a:spcPct val="160000"/>
              </a:lnSpc>
              <a:buFontTx/>
              <a:buChar char="-"/>
            </a:pPr>
            <a:r>
              <a:rPr lang="hr-HR" dirty="0"/>
              <a:t>Razlikovati Sredozemlje (Mediteran) i Sredozemno more</a:t>
            </a:r>
          </a:p>
          <a:p>
            <a:pPr marL="342900" indent="-342900">
              <a:lnSpc>
                <a:spcPct val="160000"/>
              </a:lnSpc>
              <a:buFontTx/>
              <a:buChar char="-"/>
            </a:pPr>
            <a:r>
              <a:rPr lang="hr-HR" dirty="0"/>
              <a:t>Objasniti prilagodbu čovjeka životu na mediteranskom kršu i opisati specifičnosti mediteranskoga kulturno- civilizacijskog kruga</a:t>
            </a:r>
          </a:p>
        </p:txBody>
      </p:sp>
    </p:spTree>
    <p:extLst>
      <p:ext uri="{BB962C8B-B14F-4D97-AF65-F5344CB8AC3E}">
        <p14:creationId xmlns:p14="http://schemas.microsoft.com/office/powerpoint/2010/main" val="5046298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23DA7CB-9939-0242-AD2D-4B922B7D6E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959" y="1086913"/>
            <a:ext cx="4959442" cy="69907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400" dirty="0" err="1">
                <a:latin typeface="+mn-lt"/>
              </a:rPr>
              <a:t>Države</a:t>
            </a:r>
            <a:r>
              <a:rPr lang="en-US" sz="4400" dirty="0">
                <a:latin typeface="+mn-lt"/>
              </a:rPr>
              <a:t> </a:t>
            </a:r>
            <a:r>
              <a:rPr lang="en-US" sz="4400" dirty="0" err="1">
                <a:latin typeface="+mn-lt"/>
              </a:rPr>
              <a:t>Južne</a:t>
            </a:r>
            <a:r>
              <a:rPr lang="en-US" sz="4400" dirty="0">
                <a:latin typeface="+mn-lt"/>
              </a:rPr>
              <a:t> Europe</a:t>
            </a:r>
          </a:p>
        </p:txBody>
      </p:sp>
      <p:sp>
        <p:nvSpPr>
          <p:cNvPr id="19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9A358587-E138-49B3-8BF5-DB0BFAB5901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0080" y="2872899"/>
            <a:ext cx="4583673" cy="3320668"/>
          </a:xfrm>
        </p:spPr>
        <p:txBody>
          <a:bodyPr vert="horz" lIns="91440" tIns="45720" rIns="91440" bIns="45720" rtlCol="0">
            <a:normAutofit fontScale="92500"/>
          </a:bodyPr>
          <a:lstStyle/>
          <a:p>
            <a:pPr marL="342900" indent="-228600">
              <a:buFont typeface="Arial" panose="020B0604020202020204" pitchFamily="34" charset="0"/>
              <a:buChar char="•"/>
            </a:pPr>
            <a:r>
              <a:rPr lang="hr-HR" sz="2400" dirty="0"/>
              <a:t>p</a:t>
            </a:r>
            <a:r>
              <a:rPr lang="en-US" sz="2400" dirty="0" err="1"/>
              <a:t>romotri</a:t>
            </a:r>
            <a:r>
              <a:rPr lang="en-US" sz="2400" dirty="0"/>
              <a:t> </a:t>
            </a:r>
            <a:r>
              <a:rPr lang="en-US" sz="2400" dirty="0" err="1"/>
              <a:t>kartu</a:t>
            </a:r>
            <a:r>
              <a:rPr lang="en-US" sz="2400" dirty="0"/>
              <a:t> </a:t>
            </a:r>
            <a:r>
              <a:rPr lang="en-US" sz="2400" dirty="0" err="1"/>
              <a:t>i</a:t>
            </a:r>
            <a:r>
              <a:rPr lang="en-US" sz="2400" dirty="0"/>
              <a:t> </a:t>
            </a:r>
            <a:r>
              <a:rPr lang="en-US" sz="2400" dirty="0" err="1"/>
              <a:t>nabroji</a:t>
            </a:r>
            <a:r>
              <a:rPr lang="en-US" sz="2400" dirty="0"/>
              <a:t> </a:t>
            </a:r>
            <a:r>
              <a:rPr lang="en-US" sz="2400" dirty="0" err="1"/>
              <a:t>države</a:t>
            </a:r>
            <a:r>
              <a:rPr lang="en-US" sz="2400" dirty="0"/>
              <a:t> </a:t>
            </a:r>
            <a:r>
              <a:rPr lang="en-US" sz="2400" dirty="0" err="1"/>
              <a:t>koje</a:t>
            </a:r>
            <a:r>
              <a:rPr lang="en-US" sz="2400" dirty="0"/>
              <a:t> </a:t>
            </a:r>
            <a:r>
              <a:rPr lang="en-US" sz="2400" dirty="0" err="1"/>
              <a:t>pripadaju</a:t>
            </a:r>
            <a:r>
              <a:rPr lang="en-US" sz="2400" dirty="0"/>
              <a:t> </a:t>
            </a:r>
            <a:r>
              <a:rPr lang="en-US" sz="2400" dirty="0" err="1"/>
              <a:t>prostoru</a:t>
            </a:r>
            <a:r>
              <a:rPr lang="en-US" sz="2400" dirty="0"/>
              <a:t> </a:t>
            </a:r>
            <a:r>
              <a:rPr lang="hr-HR" sz="2400" dirty="0"/>
              <a:t>Južne</a:t>
            </a:r>
            <a:r>
              <a:rPr lang="en-US" sz="2400" dirty="0"/>
              <a:t> Europe</a:t>
            </a:r>
          </a:p>
          <a:p>
            <a:pPr marL="342900" indent="-228600">
              <a:buFont typeface="Arial" panose="020B0604020202020204" pitchFamily="34" charset="0"/>
              <a:buChar char="•"/>
            </a:pPr>
            <a:r>
              <a:rPr lang="hr-HR" sz="2400" dirty="0"/>
              <a:t>d</a:t>
            </a:r>
            <a:r>
              <a:rPr lang="en-US" sz="2400" dirty="0" err="1"/>
              <a:t>rugi</a:t>
            </a:r>
            <a:r>
              <a:rPr lang="en-US" sz="2400" dirty="0"/>
              <a:t> </a:t>
            </a:r>
            <a:r>
              <a:rPr lang="en-US" sz="2400" dirty="0" err="1"/>
              <a:t>pojam</a:t>
            </a:r>
            <a:r>
              <a:rPr lang="en-US" sz="2400" dirty="0"/>
              <a:t> za </a:t>
            </a:r>
            <a:r>
              <a:rPr lang="en-US" sz="2400" dirty="0" err="1"/>
              <a:t>ovaj</a:t>
            </a:r>
            <a:r>
              <a:rPr lang="en-US" sz="2400" dirty="0"/>
              <a:t> </a:t>
            </a:r>
            <a:r>
              <a:rPr lang="en-US" sz="2400" dirty="0" err="1"/>
              <a:t>prostor</a:t>
            </a:r>
            <a:r>
              <a:rPr lang="en-US" sz="2400" dirty="0"/>
              <a:t> je </a:t>
            </a:r>
            <a:r>
              <a:rPr lang="en-US" sz="2400" dirty="0" err="1"/>
              <a:t>Sredozemlje</a:t>
            </a:r>
            <a:r>
              <a:rPr lang="en-US" sz="2400" dirty="0"/>
              <a:t> </a:t>
            </a:r>
            <a:r>
              <a:rPr lang="en-US" sz="2400" dirty="0" err="1"/>
              <a:t>ili</a:t>
            </a:r>
            <a:r>
              <a:rPr lang="en-US" sz="2400" dirty="0"/>
              <a:t> </a:t>
            </a:r>
            <a:r>
              <a:rPr lang="en-US" sz="2400" dirty="0" err="1"/>
              <a:t>Mediteran</a:t>
            </a:r>
            <a:r>
              <a:rPr lang="hr-HR" sz="2400" dirty="0"/>
              <a:t>- </a:t>
            </a:r>
            <a:r>
              <a:rPr lang="en-US" sz="2400" dirty="0" err="1"/>
              <a:t>prostor</a:t>
            </a:r>
            <a:r>
              <a:rPr lang="en-US" sz="2400" dirty="0"/>
              <a:t> </a:t>
            </a:r>
            <a:r>
              <a:rPr lang="en-US" sz="2400" dirty="0" err="1"/>
              <a:t>oko</a:t>
            </a:r>
            <a:r>
              <a:rPr lang="en-US" sz="2400" dirty="0"/>
              <a:t> </a:t>
            </a:r>
            <a:r>
              <a:rPr lang="en-US" sz="2400" dirty="0" err="1"/>
              <a:t>Sredozemnog</a:t>
            </a:r>
            <a:r>
              <a:rPr lang="en-US" sz="2400" dirty="0"/>
              <a:t> mora</a:t>
            </a:r>
          </a:p>
          <a:p>
            <a:pPr marL="114300"/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</a:rPr>
              <a:t>Koje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</a:rPr>
              <a:t>kontinente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</a:rPr>
              <a:t>spaja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</a:rPr>
              <a:t>Sredozemlje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</a:rPr>
              <a:t>?</a:t>
            </a:r>
          </a:p>
          <a:p>
            <a:pPr marL="342900" indent="-228600">
              <a:buFont typeface="Arial" panose="020B0604020202020204" pitchFamily="34" charset="0"/>
              <a:buChar char="•"/>
            </a:pPr>
            <a:r>
              <a:rPr lang="hr-HR" sz="2400" dirty="0"/>
              <a:t>n</a:t>
            </a:r>
            <a:r>
              <a:rPr lang="en-US" sz="2400" dirty="0"/>
              <a:t>a </a:t>
            </a:r>
            <a:r>
              <a:rPr lang="en-US" sz="2400" dirty="0" err="1"/>
              <a:t>stranici</a:t>
            </a:r>
            <a:r>
              <a:rPr lang="en-US" sz="2400" dirty="0"/>
              <a:t> 117. u </a:t>
            </a:r>
            <a:r>
              <a:rPr lang="en-US" sz="2400" dirty="0" err="1"/>
              <a:t>udžbeniku</a:t>
            </a:r>
            <a:r>
              <a:rPr lang="en-US" sz="2400" dirty="0"/>
              <a:t> </a:t>
            </a:r>
            <a:r>
              <a:rPr lang="en-US" sz="2400" dirty="0" err="1"/>
              <a:t>pročitaj</a:t>
            </a:r>
            <a:r>
              <a:rPr lang="en-US" sz="2400" dirty="0"/>
              <a:t> </a:t>
            </a:r>
            <a:r>
              <a:rPr lang="en-US" sz="2400" dirty="0" err="1"/>
              <a:t>tekst</a:t>
            </a:r>
            <a:r>
              <a:rPr lang="en-US" sz="2400" dirty="0"/>
              <a:t> o </a:t>
            </a:r>
            <a:r>
              <a:rPr lang="en-US" sz="2400" dirty="0" err="1"/>
              <a:t>Europskom</a:t>
            </a:r>
            <a:r>
              <a:rPr lang="en-US" sz="2400" dirty="0"/>
              <a:t> </a:t>
            </a:r>
            <a:r>
              <a:rPr lang="en-US" sz="2400" dirty="0" err="1"/>
              <a:t>Sredozemlju</a:t>
            </a:r>
            <a:endParaRPr lang="en-US" sz="2400" dirty="0"/>
          </a:p>
        </p:txBody>
      </p:sp>
      <p:pic>
        <p:nvPicPr>
          <p:cNvPr id="6" name="Slika 5">
            <a:extLst>
              <a:ext uri="{FF2B5EF4-FFF2-40B4-BE49-F238E27FC236}">
                <a16:creationId xmlns:a16="http://schemas.microsoft.com/office/drawing/2014/main" id="{FD29709F-51BD-4A66-91C9-1D2B1965126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095" r="14411" b="2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308050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3DA7CB-9939-0242-AD2D-4B922B7D6E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7620" y="1423269"/>
            <a:ext cx="10515600" cy="770868"/>
          </a:xfrm>
        </p:spPr>
        <p:txBody>
          <a:bodyPr>
            <a:normAutofit/>
          </a:bodyPr>
          <a:lstStyle/>
          <a:p>
            <a:r>
              <a:rPr lang="hr-HR" dirty="0">
                <a:latin typeface="+mn-lt"/>
              </a:rPr>
              <a:t>Važan geografski položaj</a:t>
            </a:r>
            <a:endParaRPr lang="x-none" dirty="0">
              <a:latin typeface="+mn-lt"/>
            </a:endParaRPr>
          </a:p>
        </p:txBody>
      </p:sp>
      <p:sp>
        <p:nvSpPr>
          <p:cNvPr id="10" name="Rezervirano mjesto sadržaja 9">
            <a:extLst>
              <a:ext uri="{FF2B5EF4-FFF2-40B4-BE49-F238E27FC236}">
                <a16:creationId xmlns:a16="http://schemas.microsoft.com/office/drawing/2014/main" id="{CEBB69B2-FC26-49A7-8BDB-5C8C1AB3BD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470826"/>
            <a:ext cx="5181600" cy="3918251"/>
          </a:xfrm>
        </p:spPr>
        <p:txBody>
          <a:bodyPr>
            <a:normAutofit/>
          </a:bodyPr>
          <a:lstStyle/>
          <a:p>
            <a:r>
              <a:rPr lang="hr-HR" dirty="0"/>
              <a:t>čvorište važnih prometnih putova</a:t>
            </a:r>
          </a:p>
          <a:p>
            <a:r>
              <a:rPr lang="hr-HR" dirty="0"/>
              <a:t>Gibraltarska vrata i Sueski kanal</a:t>
            </a:r>
          </a:p>
          <a:p>
            <a:r>
              <a:rPr lang="hr-HR" dirty="0"/>
              <a:t>gradnja naftovoda i plinovoda u podmorju</a:t>
            </a:r>
          </a:p>
          <a:p>
            <a:r>
              <a:rPr lang="hr-HR" dirty="0"/>
              <a:t>razvoj turizma i industrije→ </a:t>
            </a:r>
            <a:r>
              <a:rPr lang="hr-HR" dirty="0" err="1"/>
              <a:t>litoralizacija</a:t>
            </a:r>
            <a:endParaRPr lang="hr-HR" dirty="0"/>
          </a:p>
          <a:p>
            <a:r>
              <a:rPr lang="hr-HR" dirty="0"/>
              <a:t>najrazvijenija turistička regija</a:t>
            </a:r>
          </a:p>
          <a:p>
            <a:pPr>
              <a:buFontTx/>
              <a:buChar char="-"/>
            </a:pPr>
            <a:endParaRPr lang="hr-HR" dirty="0"/>
          </a:p>
          <a:p>
            <a:pPr>
              <a:buFontTx/>
              <a:buChar char="-"/>
            </a:pPr>
            <a:endParaRPr lang="hr-HR" dirty="0"/>
          </a:p>
          <a:p>
            <a:pPr>
              <a:buFontTx/>
              <a:buChar char="-"/>
            </a:pPr>
            <a:endParaRPr lang="hr-HR" dirty="0"/>
          </a:p>
        </p:txBody>
      </p:sp>
      <p:pic>
        <p:nvPicPr>
          <p:cNvPr id="3" name="Rezervirano mjesto sadržaja 2">
            <a:extLst>
              <a:ext uri="{FF2B5EF4-FFF2-40B4-BE49-F238E27FC236}">
                <a16:creationId xmlns:a16="http://schemas.microsoft.com/office/drawing/2014/main" id="{1E06F3DA-456E-4B7A-93AD-6E6B64AA4A8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190718" y="2708909"/>
            <a:ext cx="5625537" cy="316637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241038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slov 2">
            <a:extLst>
              <a:ext uri="{FF2B5EF4-FFF2-40B4-BE49-F238E27FC236}">
                <a16:creationId xmlns:a16="http://schemas.microsoft.com/office/drawing/2014/main" id="{5D969C6D-D775-4D6B-9260-AA784F8FF6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38519" y="1533703"/>
            <a:ext cx="3932237" cy="537811"/>
          </a:xfrm>
        </p:spPr>
        <p:txBody>
          <a:bodyPr>
            <a:normAutofit fontScale="90000"/>
          </a:bodyPr>
          <a:lstStyle/>
          <a:p>
            <a:r>
              <a:rPr lang="hr-HR" sz="4900" dirty="0">
                <a:latin typeface="+mn-lt"/>
              </a:rPr>
              <a:t>Reljef</a:t>
            </a:r>
            <a:br>
              <a:rPr lang="hr-HR" dirty="0"/>
            </a:br>
            <a:br>
              <a:rPr lang="hr-HR" dirty="0"/>
            </a:br>
            <a:endParaRPr lang="hr-HR" dirty="0"/>
          </a:p>
        </p:txBody>
      </p:sp>
      <p:sp>
        <p:nvSpPr>
          <p:cNvPr id="5" name="Rezervirano mjesto teksta 4">
            <a:extLst>
              <a:ext uri="{FF2B5EF4-FFF2-40B4-BE49-F238E27FC236}">
                <a16:creationId xmlns:a16="http://schemas.microsoft.com/office/drawing/2014/main" id="{0FA42C56-15D8-45F9-8B6C-CC445018E0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578823" y="2390222"/>
            <a:ext cx="6475411" cy="3961424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2200" dirty="0"/>
              <a:t>prevladavaju mlade planine nastale alpskim nabiranjem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2200" dirty="0"/>
              <a:t>osnovno obilježje je  krški reljef</a:t>
            </a:r>
          </a:p>
          <a:p>
            <a:r>
              <a:rPr lang="hr-HR" sz="2400" b="1" dirty="0">
                <a:solidFill>
                  <a:schemeClr val="accent2">
                    <a:lumMod val="50000"/>
                  </a:schemeClr>
                </a:solidFill>
              </a:rPr>
              <a:t>Otvori atlas i pronađi mlade planine Južne Europe.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2200" dirty="0" err="1"/>
              <a:t>Betijski</a:t>
            </a:r>
            <a:r>
              <a:rPr lang="hr-HR" sz="2200" dirty="0"/>
              <a:t> Kordiljeri, </a:t>
            </a:r>
            <a:r>
              <a:rPr lang="hr-HR" sz="2200" dirty="0" err="1"/>
              <a:t>Kantabrijsko</a:t>
            </a:r>
            <a:r>
              <a:rPr lang="hr-HR" sz="2200" dirty="0"/>
              <a:t> gorje, </a:t>
            </a:r>
            <a:r>
              <a:rPr lang="hr-HR" sz="2200" dirty="0" err="1"/>
              <a:t>Pireneji</a:t>
            </a:r>
            <a:r>
              <a:rPr lang="hr-HR" sz="2200" dirty="0"/>
              <a:t>, Alpe, Dinaridi, </a:t>
            </a:r>
            <a:r>
              <a:rPr lang="hr-HR" sz="2200" dirty="0" err="1"/>
              <a:t>Šarsko-Pindsko</a:t>
            </a:r>
            <a:r>
              <a:rPr lang="hr-HR" sz="2200" dirty="0"/>
              <a:t> gorje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2200" dirty="0"/>
              <a:t>veći dio Pirinejskog poluotoka zauzima visoravan </a:t>
            </a:r>
            <a:r>
              <a:rPr lang="hr-HR" sz="2200" dirty="0" err="1"/>
              <a:t>Meseta</a:t>
            </a:r>
            <a:r>
              <a:rPr lang="hr-HR" sz="2200" dirty="0"/>
              <a:t> (starog postanka)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2200" dirty="0"/>
              <a:t>veće nizine su </a:t>
            </a:r>
            <a:r>
              <a:rPr lang="hr-HR" sz="2200" dirty="0" err="1"/>
              <a:t>Padska</a:t>
            </a:r>
            <a:r>
              <a:rPr lang="hr-HR" sz="2200" dirty="0"/>
              <a:t>, Andaluzijska i Aragonska</a:t>
            </a:r>
          </a:p>
          <a:p>
            <a:r>
              <a:rPr lang="hr-HR" sz="2400" b="1" dirty="0">
                <a:solidFill>
                  <a:schemeClr val="accent2">
                    <a:lumMod val="50000"/>
                  </a:schemeClr>
                </a:solidFill>
              </a:rPr>
              <a:t>Pronađi ih na karti.</a:t>
            </a:r>
          </a:p>
          <a:p>
            <a:pPr marL="285750" indent="-285750">
              <a:buFontTx/>
              <a:buChar char="-"/>
            </a:pPr>
            <a:endParaRPr lang="hr-HR" dirty="0"/>
          </a:p>
        </p:txBody>
      </p:sp>
      <p:sp>
        <p:nvSpPr>
          <p:cNvPr id="6" name="TekstniOkvir 5">
            <a:extLst>
              <a:ext uri="{FF2B5EF4-FFF2-40B4-BE49-F238E27FC236}">
                <a16:creationId xmlns:a16="http://schemas.microsoft.com/office/drawing/2014/main" id="{043C741F-04DB-4EFE-855F-1D15B2A9EBBF}"/>
              </a:ext>
            </a:extLst>
          </p:cNvPr>
          <p:cNvSpPr txBox="1"/>
          <p:nvPr/>
        </p:nvSpPr>
        <p:spPr>
          <a:xfrm>
            <a:off x="1597788" y="5985419"/>
            <a:ext cx="301646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200" b="1" dirty="0"/>
              <a:t>Planina Olimp, Grčka</a:t>
            </a: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CF5FE44E-642B-438C-8427-6F6684A1A2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081" y="2181427"/>
            <a:ext cx="4925438" cy="369407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493366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slov 2">
            <a:extLst>
              <a:ext uri="{FF2B5EF4-FFF2-40B4-BE49-F238E27FC236}">
                <a16:creationId xmlns:a16="http://schemas.microsoft.com/office/drawing/2014/main" id="{F3580BCC-29C1-4A23-A8D8-F48884887C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57631" y="1361316"/>
            <a:ext cx="3932237" cy="1177047"/>
          </a:xfrm>
        </p:spPr>
        <p:txBody>
          <a:bodyPr>
            <a:normAutofit/>
          </a:bodyPr>
          <a:lstStyle/>
          <a:p>
            <a:r>
              <a:rPr lang="hr-HR" sz="4400" dirty="0">
                <a:latin typeface="+mn-lt"/>
              </a:rPr>
              <a:t>Potresi i vulkani</a:t>
            </a:r>
          </a:p>
        </p:txBody>
      </p:sp>
      <p:pic>
        <p:nvPicPr>
          <p:cNvPr id="2" name="Rezervirano mjesto sadržaja 1">
            <a:extLst>
              <a:ext uri="{FF2B5EF4-FFF2-40B4-BE49-F238E27FC236}">
                <a16:creationId xmlns:a16="http://schemas.microsoft.com/office/drawing/2014/main" id="{29DFCE7B-C879-49CD-A23D-048B192F89F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2803" r="23488"/>
          <a:stretch/>
        </p:blipFill>
        <p:spPr>
          <a:xfrm>
            <a:off x="7924800" y="2281592"/>
            <a:ext cx="3932237" cy="347186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Rezervirano mjesto teksta 4">
            <a:extLst>
              <a:ext uri="{FF2B5EF4-FFF2-40B4-BE49-F238E27FC236}">
                <a16:creationId xmlns:a16="http://schemas.microsoft.com/office/drawing/2014/main" id="{9C8C69B5-793A-44AB-927F-BC99F054FC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32284" y="2102796"/>
            <a:ext cx="7618640" cy="3829455"/>
          </a:xfrm>
        </p:spPr>
        <p:txBody>
          <a:bodyPr>
            <a:no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hr-HR" sz="2200" dirty="0"/>
              <a:t>posljedica su mladosti reljefa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r-HR" sz="2200" dirty="0"/>
              <a:t>najpoznatiji vulkani su:</a:t>
            </a:r>
          </a:p>
          <a:p>
            <a:pPr lvl="5"/>
            <a:r>
              <a:rPr lang="hr-HR" sz="2200" dirty="0"/>
              <a:t>1. Vezuv</a:t>
            </a:r>
          </a:p>
          <a:p>
            <a:pPr lvl="5"/>
            <a:r>
              <a:rPr lang="hr-HR" sz="2200" dirty="0"/>
              <a:t>2. Etna</a:t>
            </a:r>
          </a:p>
          <a:p>
            <a:pPr lvl="5"/>
            <a:r>
              <a:rPr lang="hr-HR" sz="2200" dirty="0"/>
              <a:t>3. </a:t>
            </a:r>
            <a:r>
              <a:rPr lang="hr-HR" sz="2200" dirty="0" err="1"/>
              <a:t>Stromboli</a:t>
            </a:r>
            <a:endParaRPr lang="hr-HR" sz="2200" dirty="0"/>
          </a:p>
          <a:p>
            <a:pPr lvl="5"/>
            <a:r>
              <a:rPr lang="hr-HR" sz="2200" dirty="0"/>
              <a:t>4. </a:t>
            </a:r>
            <a:r>
              <a:rPr lang="hr-HR" sz="2200" dirty="0" err="1"/>
              <a:t>Flegrejska</a:t>
            </a:r>
            <a:r>
              <a:rPr lang="hr-HR" sz="2200" dirty="0"/>
              <a:t> polja</a:t>
            </a:r>
          </a:p>
          <a:p>
            <a:pPr lvl="5"/>
            <a:r>
              <a:rPr lang="hr-HR" sz="2200" dirty="0"/>
              <a:t>5. </a:t>
            </a:r>
            <a:r>
              <a:rPr lang="hr-HR" sz="2200" dirty="0" err="1"/>
              <a:t>Vulcano</a:t>
            </a:r>
            <a:endParaRPr lang="hr-HR" sz="2200" dirty="0"/>
          </a:p>
          <a:p>
            <a:r>
              <a:rPr lang="hr-HR" sz="2400" b="1" dirty="0">
                <a:solidFill>
                  <a:schemeClr val="accent2">
                    <a:lumMod val="50000"/>
                  </a:schemeClr>
                </a:solidFill>
              </a:rPr>
              <a:t>Za domaću zadaću istraži koji su vulkani                                  od navedenih aktivni!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r-HR" sz="2200" dirty="0"/>
              <a:t>uz vulkanske aktivnosti često se javljaju i potresi</a:t>
            </a:r>
          </a:p>
          <a:p>
            <a:r>
              <a:rPr lang="hr-HR" sz="2400" b="1" dirty="0">
                <a:solidFill>
                  <a:schemeClr val="accent2">
                    <a:lumMod val="50000"/>
                  </a:schemeClr>
                </a:solidFill>
              </a:rPr>
              <a:t>Prisjeti se pravila ponašanja za vrijeme i nakon potresa.</a:t>
            </a:r>
          </a:p>
        </p:txBody>
      </p:sp>
      <p:sp>
        <p:nvSpPr>
          <p:cNvPr id="5" name="TekstniOkvir 4">
            <a:extLst>
              <a:ext uri="{FF2B5EF4-FFF2-40B4-BE49-F238E27FC236}">
                <a16:creationId xmlns:a16="http://schemas.microsoft.com/office/drawing/2014/main" id="{20B04780-DF06-4F32-BF0A-55EC45D82129}"/>
              </a:ext>
            </a:extLst>
          </p:cNvPr>
          <p:cNvSpPr txBox="1"/>
          <p:nvPr/>
        </p:nvSpPr>
        <p:spPr>
          <a:xfrm>
            <a:off x="8923282" y="5778890"/>
            <a:ext cx="272218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200" dirty="0"/>
              <a:t>Vulkan Etna, Italija</a:t>
            </a:r>
          </a:p>
        </p:txBody>
      </p:sp>
    </p:spTree>
    <p:extLst>
      <p:ext uri="{BB962C8B-B14F-4D97-AF65-F5344CB8AC3E}">
        <p14:creationId xmlns:p14="http://schemas.microsoft.com/office/powerpoint/2010/main" val="1179266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Rezervirano mjesto sadržaja 7">
            <a:extLst>
              <a:ext uri="{FF2B5EF4-FFF2-40B4-BE49-F238E27FC236}">
                <a16:creationId xmlns:a16="http://schemas.microsoft.com/office/drawing/2014/main" id="{1719F16E-49A5-4BE1-B4ED-7573B992F3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6589" r="-1" b="-1"/>
          <a:stretch/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Naslov 2">
            <a:extLst>
              <a:ext uri="{FF2B5EF4-FFF2-40B4-BE49-F238E27FC236}">
                <a16:creationId xmlns:a16="http://schemas.microsoft.com/office/drawing/2014/main" id="{2BE63E41-C7EA-46D9-AD85-C6F064E1AC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9349" y="924126"/>
            <a:ext cx="2226013" cy="124363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400" dirty="0">
                <a:latin typeface="+mn-lt"/>
              </a:rPr>
              <a:t>Klima</a:t>
            </a:r>
          </a:p>
        </p:txBody>
      </p:sp>
      <p:sp>
        <p:nvSpPr>
          <p:cNvPr id="5" name="Rezervirano mjesto teksta 4">
            <a:extLst>
              <a:ext uri="{FF2B5EF4-FFF2-40B4-BE49-F238E27FC236}">
                <a16:creationId xmlns:a16="http://schemas.microsoft.com/office/drawing/2014/main" id="{DC16833C-4097-45A2-99B3-454697D188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02013" y="2045095"/>
            <a:ext cx="3822189" cy="3742762"/>
          </a:xfrm>
        </p:spPr>
        <p:txBody>
          <a:bodyPr vert="horz" lIns="91440" tIns="45720" rIns="91440" bIns="45720" rtlCol="0">
            <a:normAutofit/>
          </a:bodyPr>
          <a:lstStyle/>
          <a:p>
            <a:pPr marL="342900" indent="-228600">
              <a:buFont typeface="Arial" panose="020B0604020202020204" pitchFamily="34" charset="0"/>
              <a:buChar char="•"/>
            </a:pPr>
            <a:r>
              <a:rPr lang="en-US" sz="2200" dirty="0" err="1"/>
              <a:t>prevladava</a:t>
            </a:r>
            <a:r>
              <a:rPr lang="en-US" sz="2200" dirty="0"/>
              <a:t> </a:t>
            </a:r>
            <a:r>
              <a:rPr lang="en-US" sz="2200" dirty="0" err="1"/>
              <a:t>Sredozemna</a:t>
            </a:r>
            <a:r>
              <a:rPr lang="en-US" sz="2200" dirty="0"/>
              <a:t> </a:t>
            </a:r>
            <a:r>
              <a:rPr lang="en-US" sz="2200" dirty="0" err="1"/>
              <a:t>klima</a:t>
            </a:r>
            <a:endParaRPr lang="en-US" sz="2200" dirty="0"/>
          </a:p>
          <a:p>
            <a:pPr marL="342900" indent="-228600">
              <a:buFont typeface="Arial" panose="020B0604020202020204" pitchFamily="34" charset="0"/>
              <a:buChar char="•"/>
            </a:pPr>
            <a:r>
              <a:rPr lang="en-US" sz="2200" dirty="0" err="1"/>
              <a:t>drugi</a:t>
            </a:r>
            <a:r>
              <a:rPr lang="en-US" sz="2200" dirty="0"/>
              <a:t> </a:t>
            </a:r>
            <a:r>
              <a:rPr lang="en-US" sz="2200" dirty="0" err="1"/>
              <a:t>naziv</a:t>
            </a:r>
            <a:r>
              <a:rPr lang="en-US" sz="2200" dirty="0"/>
              <a:t> za </a:t>
            </a:r>
            <a:r>
              <a:rPr lang="en-US" sz="2200" dirty="0" err="1"/>
              <a:t>nju</a:t>
            </a:r>
            <a:r>
              <a:rPr lang="en-US" sz="2200" dirty="0"/>
              <a:t> je </a:t>
            </a:r>
            <a:r>
              <a:rPr lang="en-US" sz="2200" dirty="0" err="1"/>
              <a:t>klima</a:t>
            </a:r>
            <a:r>
              <a:rPr lang="en-US" sz="2200" dirty="0"/>
              <a:t> </a:t>
            </a:r>
            <a:r>
              <a:rPr lang="en-US" sz="2200" dirty="0" err="1"/>
              <a:t>masline</a:t>
            </a:r>
            <a:r>
              <a:rPr lang="en-US" sz="2200" dirty="0"/>
              <a:t>- </a:t>
            </a:r>
            <a:r>
              <a:rPr lang="en-US" sz="2200" dirty="0" err="1"/>
              <a:t>Zašto</a:t>
            </a:r>
            <a:r>
              <a:rPr lang="en-US" sz="2200" dirty="0"/>
              <a:t>?</a:t>
            </a:r>
          </a:p>
          <a:p>
            <a:pPr marL="342900" indent="-228600">
              <a:buFont typeface="Arial" panose="020B0604020202020204" pitchFamily="34" charset="0"/>
              <a:buChar char="•"/>
            </a:pPr>
            <a:r>
              <a:rPr lang="en-US" sz="2200" dirty="0" err="1"/>
              <a:t>njezin</a:t>
            </a:r>
            <a:r>
              <a:rPr lang="en-US" sz="2200" dirty="0"/>
              <a:t> </a:t>
            </a:r>
            <a:r>
              <a:rPr lang="en-US" sz="2200" dirty="0" err="1"/>
              <a:t>utjecaj</a:t>
            </a:r>
            <a:r>
              <a:rPr lang="en-US" sz="2200" dirty="0"/>
              <a:t> </a:t>
            </a:r>
            <a:r>
              <a:rPr lang="en-US" sz="2200" dirty="0" err="1"/>
              <a:t>određuje</a:t>
            </a:r>
            <a:r>
              <a:rPr lang="en-US" sz="2200" dirty="0"/>
              <a:t> </a:t>
            </a:r>
            <a:r>
              <a:rPr lang="en-US" sz="2200" dirty="0" err="1"/>
              <a:t>pružanje</a:t>
            </a:r>
            <a:r>
              <a:rPr lang="en-US" sz="2200" dirty="0"/>
              <a:t> </a:t>
            </a:r>
            <a:r>
              <a:rPr lang="en-US" sz="2200" dirty="0" err="1"/>
              <a:t>mladih</a:t>
            </a:r>
            <a:r>
              <a:rPr lang="en-US" sz="2200" dirty="0"/>
              <a:t> </a:t>
            </a:r>
            <a:r>
              <a:rPr lang="en-US" sz="2200" dirty="0" err="1"/>
              <a:t>planina</a:t>
            </a:r>
            <a:r>
              <a:rPr lang="en-US" sz="2200" dirty="0"/>
              <a:t> </a:t>
            </a:r>
            <a:r>
              <a:rPr lang="en-US" sz="2200" dirty="0" err="1"/>
              <a:t>uz</a:t>
            </a:r>
            <a:r>
              <a:rPr lang="en-US" sz="2200" dirty="0"/>
              <a:t> </a:t>
            </a:r>
            <a:r>
              <a:rPr lang="en-US" sz="2200" dirty="0" err="1"/>
              <a:t>obalu</a:t>
            </a:r>
            <a:endParaRPr lang="en-US" sz="2200" dirty="0"/>
          </a:p>
          <a:p>
            <a:pPr marL="342900" indent="-228600">
              <a:buFont typeface="Arial" panose="020B0604020202020204" pitchFamily="34" charset="0"/>
              <a:buChar char="•"/>
            </a:pPr>
            <a:r>
              <a:rPr lang="en-US" sz="2200" dirty="0" err="1"/>
              <a:t>uzgoj</a:t>
            </a:r>
            <a:r>
              <a:rPr lang="en-US" sz="2200" dirty="0"/>
              <a:t> </a:t>
            </a:r>
            <a:r>
              <a:rPr lang="en-US" sz="2200" dirty="0" err="1"/>
              <a:t>agruma</a:t>
            </a:r>
            <a:r>
              <a:rPr lang="en-US" sz="2200" dirty="0"/>
              <a:t>, </a:t>
            </a:r>
            <a:r>
              <a:rPr lang="en-US" sz="2200" dirty="0" err="1"/>
              <a:t>lavande</a:t>
            </a:r>
            <a:r>
              <a:rPr lang="en-US" sz="2200" dirty="0"/>
              <a:t>, </a:t>
            </a:r>
            <a:r>
              <a:rPr lang="en-US" sz="2200" dirty="0" err="1"/>
              <a:t>vinove</a:t>
            </a:r>
            <a:r>
              <a:rPr lang="en-US" sz="2200" dirty="0"/>
              <a:t> </a:t>
            </a:r>
            <a:r>
              <a:rPr lang="en-US" sz="2200" dirty="0" err="1"/>
              <a:t>loze</a:t>
            </a:r>
            <a:r>
              <a:rPr lang="en-US" sz="2200" dirty="0"/>
              <a:t>, </a:t>
            </a:r>
            <a:r>
              <a:rPr lang="en-US" sz="2200" dirty="0" err="1"/>
              <a:t>maslina</a:t>
            </a:r>
            <a:r>
              <a:rPr lang="en-US" sz="2200" dirty="0"/>
              <a:t>…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316233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slov 2">
            <a:extLst>
              <a:ext uri="{FF2B5EF4-FFF2-40B4-BE49-F238E27FC236}">
                <a16:creationId xmlns:a16="http://schemas.microsoft.com/office/drawing/2014/main" id="{43A060C8-FE05-4992-A826-F13A8FF3A6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8808" y="1423704"/>
            <a:ext cx="4804267" cy="1070043"/>
          </a:xfrm>
        </p:spPr>
        <p:txBody>
          <a:bodyPr>
            <a:noAutofit/>
          </a:bodyPr>
          <a:lstStyle/>
          <a:p>
            <a:r>
              <a:rPr lang="hr-HR" sz="4400">
                <a:latin typeface="+mn-lt"/>
              </a:rPr>
              <a:t>Važni vodni resursi</a:t>
            </a:r>
            <a:endParaRPr lang="hr-HR" sz="4400" dirty="0">
              <a:latin typeface="+mn-lt"/>
            </a:endParaRPr>
          </a:p>
        </p:txBody>
      </p:sp>
      <p:sp>
        <p:nvSpPr>
          <p:cNvPr id="5" name="Rezervirano mjesto teksta 4">
            <a:extLst>
              <a:ext uri="{FF2B5EF4-FFF2-40B4-BE49-F238E27FC236}">
                <a16:creationId xmlns:a16="http://schemas.microsoft.com/office/drawing/2014/main" id="{78944EB3-4E61-42CA-9C96-83B11EAF2B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71557" y="2343361"/>
            <a:ext cx="5819036" cy="4099479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hr-HR" sz="2200" dirty="0"/>
              <a:t>krški reljef ograničava količinu vode na površini</a:t>
            </a:r>
          </a:p>
          <a:p>
            <a:r>
              <a:rPr lang="hr-HR" sz="2200" b="1" dirty="0">
                <a:solidFill>
                  <a:schemeClr val="accent2">
                    <a:lumMod val="50000"/>
                  </a:schemeClr>
                </a:solidFill>
              </a:rPr>
              <a:t>		    Zašto?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r-HR" sz="2200" dirty="0"/>
              <a:t>posljedica je više vode u podzemlju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r-HR" sz="2200" dirty="0"/>
              <a:t>za vodoopskrbu su se koristile nakapnice u kojima se prikupljala kišnica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r-HR" sz="2200" dirty="0"/>
              <a:t>Desalinizacija- proces </a:t>
            </a:r>
            <a:r>
              <a:rPr lang="hr-HR" sz="2200" dirty="0" err="1"/>
              <a:t>odslanjivanja</a:t>
            </a:r>
            <a:r>
              <a:rPr lang="hr-HR" sz="2200" dirty="0"/>
              <a:t> morske vode (Malta)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r-HR" sz="2200" dirty="0"/>
              <a:t>rijeke najduljeg toka – </a:t>
            </a:r>
            <a:r>
              <a:rPr lang="hr-HR" sz="2200" dirty="0" err="1"/>
              <a:t>Tajo</a:t>
            </a:r>
            <a:r>
              <a:rPr lang="hr-HR" sz="2200" dirty="0"/>
              <a:t>, </a:t>
            </a:r>
            <a:r>
              <a:rPr lang="hr-HR" sz="2200" dirty="0" err="1"/>
              <a:t>Douro</a:t>
            </a:r>
            <a:r>
              <a:rPr lang="hr-HR" sz="2200" dirty="0"/>
              <a:t>, </a:t>
            </a:r>
            <a:r>
              <a:rPr lang="hr-HR" sz="2200" dirty="0" err="1"/>
              <a:t>Guadalaquivir</a:t>
            </a:r>
            <a:r>
              <a:rPr lang="hr-HR" sz="2200" dirty="0"/>
              <a:t> i Po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r-HR" sz="2200" dirty="0"/>
              <a:t>neke rijeke teku i kroz druge regije- npr. Neretva, Vardar, Marica….</a:t>
            </a:r>
          </a:p>
          <a:p>
            <a:pPr marL="285750" indent="-285750">
              <a:buFontTx/>
              <a:buChar char="-"/>
            </a:pPr>
            <a:endParaRPr lang="hr-HR" dirty="0"/>
          </a:p>
        </p:txBody>
      </p:sp>
      <p:pic>
        <p:nvPicPr>
          <p:cNvPr id="2" name="Slika 1">
            <a:extLst>
              <a:ext uri="{FF2B5EF4-FFF2-40B4-BE49-F238E27FC236}">
                <a16:creationId xmlns:a16="http://schemas.microsoft.com/office/drawing/2014/main" id="{2472E178-ED48-4793-BD25-66B1DFF460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15947" y="2609361"/>
            <a:ext cx="5497378" cy="30750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TekstniOkvir 5">
            <a:extLst>
              <a:ext uri="{FF2B5EF4-FFF2-40B4-BE49-F238E27FC236}">
                <a16:creationId xmlns:a16="http://schemas.microsoft.com/office/drawing/2014/main" id="{51ED4F96-3538-4836-8AC7-1C0987F8FE64}"/>
              </a:ext>
            </a:extLst>
          </p:cNvPr>
          <p:cNvSpPr txBox="1"/>
          <p:nvPr/>
        </p:nvSpPr>
        <p:spPr>
          <a:xfrm>
            <a:off x="8544910" y="5959365"/>
            <a:ext cx="27747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dirty="0"/>
              <a:t>dolina Neretve</a:t>
            </a:r>
          </a:p>
        </p:txBody>
      </p:sp>
    </p:spTree>
    <p:extLst>
      <p:ext uri="{BB962C8B-B14F-4D97-AF65-F5344CB8AC3E}">
        <p14:creationId xmlns:p14="http://schemas.microsoft.com/office/powerpoint/2010/main" val="259416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slov 2">
            <a:extLst>
              <a:ext uri="{FF2B5EF4-FFF2-40B4-BE49-F238E27FC236}">
                <a16:creationId xmlns:a16="http://schemas.microsoft.com/office/drawing/2014/main" id="{52BFD266-19D2-490C-AF89-7E898AC570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391055"/>
            <a:ext cx="3932237" cy="1031132"/>
          </a:xfrm>
        </p:spPr>
        <p:txBody>
          <a:bodyPr/>
          <a:lstStyle/>
          <a:p>
            <a:r>
              <a:rPr lang="hr-HR" dirty="0"/>
              <a:t>Ponavljanje</a:t>
            </a:r>
          </a:p>
        </p:txBody>
      </p:sp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id="{ABF38B02-F841-4A90-9F73-06C848D602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5" name="Rezervirano mjesto teksta 4">
            <a:extLst>
              <a:ext uri="{FF2B5EF4-FFF2-40B4-BE49-F238E27FC236}">
                <a16:creationId xmlns:a16="http://schemas.microsoft.com/office/drawing/2014/main" id="{ED44A9A3-457F-467D-976B-20157D5F6C7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247089"/>
            <a:ext cx="7955420" cy="3848911"/>
          </a:xfrm>
        </p:spPr>
        <p:txBody>
          <a:bodyPr>
            <a:norm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hr-HR" sz="2200" dirty="0"/>
              <a:t>Koje države pripadaju prostoru Južne Europe</a:t>
            </a:r>
          </a:p>
          <a:p>
            <a:pPr marL="342900" indent="-342900">
              <a:buFont typeface="+mj-lt"/>
              <a:buAutoNum type="arabicPeriod"/>
            </a:pPr>
            <a:r>
              <a:rPr lang="hr-HR" sz="2200" dirty="0"/>
              <a:t>Pronađi ih na karti</a:t>
            </a:r>
          </a:p>
          <a:p>
            <a:pPr marL="342900" indent="-342900">
              <a:buFont typeface="+mj-lt"/>
              <a:buAutoNum type="arabicPeriod"/>
            </a:pPr>
            <a:r>
              <a:rPr lang="hr-HR" sz="2200" dirty="0"/>
              <a:t>Objasni pojam Sredozemlje (Mediteran)</a:t>
            </a:r>
          </a:p>
          <a:p>
            <a:pPr marL="342900" indent="-342900">
              <a:buFont typeface="+mj-lt"/>
              <a:buAutoNum type="arabicPeriod"/>
            </a:pPr>
            <a:r>
              <a:rPr lang="hr-HR" sz="2200" dirty="0"/>
              <a:t>Zašto prostor Sredozemlja ima važan geografski položaj?</a:t>
            </a:r>
          </a:p>
          <a:p>
            <a:pPr marL="342900" indent="-342900">
              <a:buFont typeface="+mj-lt"/>
              <a:buAutoNum type="arabicPeriod"/>
            </a:pPr>
            <a:r>
              <a:rPr lang="hr-HR" sz="2200" dirty="0"/>
              <a:t>Koja je glavna gospodarska grana ovog prostora?</a:t>
            </a:r>
          </a:p>
          <a:p>
            <a:pPr marL="342900" indent="-342900">
              <a:buFont typeface="+mj-lt"/>
              <a:buAutoNum type="arabicPeriod"/>
            </a:pPr>
            <a:r>
              <a:rPr lang="hr-HR" sz="2200" dirty="0"/>
              <a:t>Na geografskoj karti pronađi najvažnije planine, nizine, rijeke i vulkane</a:t>
            </a:r>
          </a:p>
          <a:p>
            <a:pPr marL="342900" indent="-342900">
              <a:buFont typeface="+mj-lt"/>
              <a:buAutoNum type="arabicPeriod"/>
            </a:pPr>
            <a:r>
              <a:rPr lang="hr-HR" sz="2200" dirty="0"/>
              <a:t>Koji tip klime prevladava?</a:t>
            </a:r>
          </a:p>
          <a:p>
            <a:pPr marL="342900" indent="-342900">
              <a:buFont typeface="+mj-lt"/>
              <a:buAutoNum type="arabicPeriod"/>
            </a:pPr>
            <a:r>
              <a:rPr lang="hr-HR" sz="2200" dirty="0"/>
              <a:t>Koji je njegov drugi naziv?</a:t>
            </a:r>
          </a:p>
          <a:p>
            <a:pPr marL="342900" indent="-342900">
              <a:buFont typeface="+mj-lt"/>
              <a:buAutoNum type="arabicPeriod"/>
            </a:pPr>
            <a:endParaRPr lang="hr-HR" dirty="0"/>
          </a:p>
          <a:p>
            <a:pPr marL="342900" indent="-342900">
              <a:buFont typeface="+mj-lt"/>
              <a:buAutoNum type="arabicPeriod"/>
            </a:pPr>
            <a:endParaRPr lang="hr-HR" dirty="0"/>
          </a:p>
          <a:p>
            <a:pPr marL="342900" indent="-342900">
              <a:buFont typeface="+mj-lt"/>
              <a:buAutoNum type="arabicPeriod"/>
            </a:pP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002650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1858</TotalTime>
  <Words>404</Words>
  <Application>Microsoft Office PowerPoint</Application>
  <PresentationFormat>Široki zaslon</PresentationFormat>
  <Paragraphs>64</Paragraphs>
  <Slides>10</Slides>
  <Notes>1</Notes>
  <HiddenSlides>0</HiddenSlides>
  <MMClips>0</MMClips>
  <ScaleCrop>false</ScaleCrop>
  <HeadingPairs>
    <vt:vector size="6" baseType="variant">
      <vt:variant>
        <vt:lpstr>Korišteni fontovi</vt:lpstr>
      </vt:variant>
      <vt:variant>
        <vt:i4>3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10</vt:i4>
      </vt:variant>
    </vt:vector>
  </HeadingPairs>
  <TitlesOfParts>
    <vt:vector size="14" baseType="lpstr">
      <vt:lpstr>Calibri Light</vt:lpstr>
      <vt:lpstr>Arial</vt:lpstr>
      <vt:lpstr>Calibri</vt:lpstr>
      <vt:lpstr>Office Theme</vt:lpstr>
      <vt:lpstr>Južna Europa: more, krš i sunce</vt:lpstr>
      <vt:lpstr>Nakon današnjeg sata moći ćete…</vt:lpstr>
      <vt:lpstr>Države Južne Europe</vt:lpstr>
      <vt:lpstr>Važan geografski položaj</vt:lpstr>
      <vt:lpstr>Reljef  </vt:lpstr>
      <vt:lpstr>Potresi i vulkani</vt:lpstr>
      <vt:lpstr>Klima</vt:lpstr>
      <vt:lpstr>Važni vodni resursi</vt:lpstr>
      <vt:lpstr>Ponavljanje</vt:lpstr>
      <vt:lpstr>Izradio: Damir Vinković, prof.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damir vinković</cp:lastModifiedBy>
  <cp:revision>59</cp:revision>
  <dcterms:created xsi:type="dcterms:W3CDTF">2021-01-04T08:54:24Z</dcterms:created>
  <dcterms:modified xsi:type="dcterms:W3CDTF">2021-07-28T08:21:14Z</dcterms:modified>
</cp:coreProperties>
</file>